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Fira Sans Extra Condensed Medium"/>
      <p:regular r:id="rId57"/>
      <p:bold r:id="rId58"/>
      <p:italic r:id="rId59"/>
      <p:boldItalic r:id="rId60"/>
    </p:embeddedFont>
    <p:embeddedFont>
      <p:font typeface="Roboto Condensed"/>
      <p:regular r:id="rId61"/>
      <p:bold r:id="rId62"/>
      <p:italic r:id="rId63"/>
      <p:boldItalic r:id="rId64"/>
    </p:embeddedFont>
    <p:embeddedFont>
      <p:font typeface="Squada One"/>
      <p:regular r:id="rId65"/>
    </p:embeddedFont>
    <p:embeddedFont>
      <p:font typeface="Roboto Condensed Light"/>
      <p:regular r:id="rId66"/>
      <p:bold r:id="rId67"/>
      <p:italic r:id="rId68"/>
      <p:boldItalic r:id="rId69"/>
    </p:embeddedFont>
    <p:embeddedFont>
      <p:font typeface="Exo 2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Exo2-boldItalic.fntdata"/><Relationship Id="rId72" Type="http://schemas.openxmlformats.org/officeDocument/2006/relationships/font" Target="fonts/Exo2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Exo2-bold.fntdata"/><Relationship Id="rId70" Type="http://schemas.openxmlformats.org/officeDocument/2006/relationships/font" Target="fonts/Exo2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Condensed-bold.fntdata"/><Relationship Id="rId61" Type="http://schemas.openxmlformats.org/officeDocument/2006/relationships/font" Target="fonts/RobotoCondensed-regular.fntdata"/><Relationship Id="rId20" Type="http://schemas.openxmlformats.org/officeDocument/2006/relationships/slide" Target="slides/slide15.xml"/><Relationship Id="rId64" Type="http://schemas.openxmlformats.org/officeDocument/2006/relationships/font" Target="fonts/RobotoCondensed-boldItalic.fntdata"/><Relationship Id="rId63" Type="http://schemas.openxmlformats.org/officeDocument/2006/relationships/font" Target="fonts/RobotoCondensed-italic.fntdata"/><Relationship Id="rId22" Type="http://schemas.openxmlformats.org/officeDocument/2006/relationships/slide" Target="slides/slide17.xml"/><Relationship Id="rId66" Type="http://schemas.openxmlformats.org/officeDocument/2006/relationships/font" Target="fonts/RobotoCondensedLight-regular.fntdata"/><Relationship Id="rId21" Type="http://schemas.openxmlformats.org/officeDocument/2006/relationships/slide" Target="slides/slide16.xml"/><Relationship Id="rId65" Type="http://schemas.openxmlformats.org/officeDocument/2006/relationships/font" Target="fonts/SquadaOne-regular.fntdata"/><Relationship Id="rId24" Type="http://schemas.openxmlformats.org/officeDocument/2006/relationships/slide" Target="slides/slide19.xml"/><Relationship Id="rId68" Type="http://schemas.openxmlformats.org/officeDocument/2006/relationships/font" Target="fonts/RobotoCondensedLight-italic.fntdata"/><Relationship Id="rId23" Type="http://schemas.openxmlformats.org/officeDocument/2006/relationships/slide" Target="slides/slide18.xml"/><Relationship Id="rId67" Type="http://schemas.openxmlformats.org/officeDocument/2006/relationships/font" Target="fonts/RobotoCondensedLight-bold.fntdata"/><Relationship Id="rId60" Type="http://schemas.openxmlformats.org/officeDocument/2006/relationships/font" Target="fonts/FiraSansExtraCondensed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Condensed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FiraSansExtraCondensedMedium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FiraSansExtraCondensedMedium-italic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e948ca7b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e948ca7b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e948ca7b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e948ca7b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e948ca7b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e948ca7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Explicar brevemente cada etapa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Data processing: de esto nos ocupamos muchos en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Principales issues? Datos van a instancias de terceros, hay canales de envío que pueden ser intervenidos, regulaciones legales de protección de datos.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06bf6bb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06bf6bb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Explicar brevemente cada etapa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Data processing: de esto nos ocupamos muchos en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Principales issues? Datos van a instancias de terceros, hay canales de envío que pueden ser intervenidos, regulaciones legales de protección de datos.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6bf6bb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06bf6bb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Explicar brevemente cada etapa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Data processing: de esto nos ocupamos muchos en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Principales issues? Datos van a instancias de terceros, hay canales de envío que pueden ser intervenidos, regulaciones legales de protección de datos.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e948ca7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e948ca7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06bf6bb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06bf6bb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e948ca7b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e948ca7b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e948ca7b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e948ca7b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Overexposed: tema de accesos a la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Explicit: legibilidad de la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Centralized: single point of leakage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04d2c8121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04d2c8121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04d2c812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04d2c812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e948ca7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e948ca7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e948ca7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e948ca7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e948ca7bd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e948ca7bd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e948ca7b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e948ca7b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ddee2cb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ddee2cb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Estados unidos de Colombia (1868-1886, acabados por Nuñez) para definir “confederado”. Cada una era independiente en decisiones como votación o elección de funcionarios públicos, pero se acoplanban en un gobierno central con las 3 ramas.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e948ca7b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e948ca7b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e948ca7b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e948ca7b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e948ca7bd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e948ca7b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e948ca7b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e948ca7b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e948ca7bd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e948ca7bd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4d2c8121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4d2c8121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e948ca7b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e948ca7b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e948ca7bd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e948ca7b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e948ca7b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e948ca7b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e948ca7bd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e948ca7bd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e948ca7b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e948ca7b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e948ca7bd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e948ca7bd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Mencionar agregaciones/promedios de los pesos o modelos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e948ca7bd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e948ca7bd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e948ca7b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e948ca7b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Porque igual se transmiten pesos de modelos a los que se les puede hacer reverse engineering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e948ca7bd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e948ca7bd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trusted aggregators: PyGrid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e948ca7bd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e948ca7bd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4d2c8121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4d2c8121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e948ca7bd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e948ca7bd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e948ca7bd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e948ca7bd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e948ca7bd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e948ca7bd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e948ca7bd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e948ca7bd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e948ca7bd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e948ca7bd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e948ca7bd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e948ca7bd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Laws: poner ejemplo de Uruguay con GCP, data clínica en Alemania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e948ca7bd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e948ca7bd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Laws: poner ejemplo de Uruguay con GCP, data clínica en Alemania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e948ca7bd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e948ca7bd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Laws: poner ejemplo de Uruguay con GCP, data clínica en Alemania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04d2c8121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04d2c8121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06bf6bb7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06bf6bb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04d2c8121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04d2c8121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Laws: poner ejemplo de Uruguay con GCP, data clínica en Alemania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04d2c8121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04d2c8121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04d2c8121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04d2c8121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e948ca7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e948ca7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948ca7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e948ca7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e948ca7b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e948ca7b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e948ca7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e948ca7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s-419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419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s-419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419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s-419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-419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-419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30" name="Google Shape;130;p2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Enhancing Data Privacy through </a:t>
            </a:r>
            <a:r>
              <a:rPr b="1" lang="es-419"/>
              <a:t>Federated</a:t>
            </a:r>
            <a:r>
              <a:rPr lang="es-419"/>
              <a:t> (Machine) </a:t>
            </a:r>
            <a:r>
              <a:rPr b="1" lang="es-419"/>
              <a:t>Learning</a:t>
            </a:r>
            <a:endParaRPr b="1"/>
          </a:p>
        </p:txBody>
      </p:sp>
      <p:sp>
        <p:nvSpPr>
          <p:cNvPr id="157" name="Google Shape;157;p3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Sebastián Arango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e-mail: </a:t>
            </a:r>
            <a:r>
              <a:rPr lang="es-419"/>
              <a:t>sebasarango1180@gmail.com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redes</a:t>
            </a:r>
            <a:r>
              <a:rPr lang="es-419"/>
              <a:t>: @sebasarango118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Strict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securing</a:t>
            </a:r>
            <a:r>
              <a:rPr lang="es-419" sz="2400"/>
              <a:t> of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sensitive</a:t>
            </a:r>
            <a:r>
              <a:rPr lang="es-419" sz="2400"/>
              <a:t> data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Use of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data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419" sz="2400"/>
              <a:t>⇔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Protection</a:t>
            </a:r>
            <a:r>
              <a:rPr lang="es-419" sz="2400"/>
              <a:t> of user’s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identifiable information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Data Privacy in a ML/DL Context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895350"/>
            <a:ext cx="67151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895350"/>
            <a:ext cx="67151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4"/>
          <p:cNvSpPr/>
          <p:nvPr/>
        </p:nvSpPr>
        <p:spPr>
          <a:xfrm>
            <a:off x="2526875" y="2347275"/>
            <a:ext cx="329400" cy="33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895350"/>
            <a:ext cx="67151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5"/>
          <p:cNvSpPr/>
          <p:nvPr/>
        </p:nvSpPr>
        <p:spPr>
          <a:xfrm>
            <a:off x="4476525" y="2732075"/>
            <a:ext cx="329400" cy="333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idx="1" type="body"/>
          </p:nvPr>
        </p:nvSpPr>
        <p:spPr>
          <a:xfrm>
            <a:off x="311700" y="107200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Anything that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can be learned</a:t>
            </a:r>
            <a:r>
              <a:rPr lang="es-419" sz="2400"/>
              <a:t> about an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individual</a:t>
            </a:r>
            <a:r>
              <a:rPr lang="es-419" sz="2400"/>
              <a:t> from a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statistical database</a:t>
            </a:r>
            <a:r>
              <a:rPr lang="es-419" sz="2400"/>
              <a:t>, can be learned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without access</a:t>
            </a:r>
            <a:r>
              <a:rPr lang="es-419" sz="2400"/>
              <a:t> to it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>
            <p:ph idx="1" type="body"/>
          </p:nvPr>
        </p:nvSpPr>
        <p:spPr>
          <a:xfrm>
            <a:off x="311700" y="2571750"/>
            <a:ext cx="85206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Privacy</a:t>
            </a:r>
            <a:r>
              <a:rPr lang="es-419" sz="2400"/>
              <a:t> is preserved if, after analysis, the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analyzer</a:t>
            </a:r>
            <a:r>
              <a:rPr lang="es-419" sz="2400"/>
              <a:t> doesn’t know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anything</a:t>
            </a:r>
            <a:r>
              <a:rPr lang="es-419" sz="2400"/>
              <a:t> about the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individuals</a:t>
            </a:r>
            <a:r>
              <a:rPr lang="es-419" sz="2400"/>
              <a:t> in the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dataset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3" name="Google Shape;243;p47"/>
          <p:cNvSpPr txBox="1"/>
          <p:nvPr>
            <p:ph idx="1" type="body"/>
          </p:nvPr>
        </p:nvSpPr>
        <p:spPr>
          <a:xfrm>
            <a:off x="311700" y="1072000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Anything that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can be learned</a:t>
            </a:r>
            <a:r>
              <a:rPr lang="es-419" sz="2400"/>
              <a:t> about an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individual</a:t>
            </a:r>
            <a:r>
              <a:rPr lang="es-419" sz="2400"/>
              <a:t> from a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statistical database</a:t>
            </a:r>
            <a:r>
              <a:rPr lang="es-419" sz="2400"/>
              <a:t>, can be learned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without access</a:t>
            </a:r>
            <a:r>
              <a:rPr lang="es-419" sz="2400"/>
              <a:t> to it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Common Privacy Issues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311700" y="1416600"/>
            <a:ext cx="85206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Overexposed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Explicit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Centralized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"/>
          <p:cNvSpPr txBox="1"/>
          <p:nvPr>
            <p:ph type="title"/>
          </p:nvPr>
        </p:nvSpPr>
        <p:spPr>
          <a:xfrm>
            <a:off x="1404875" y="1942250"/>
            <a:ext cx="4584300" cy="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How to handle them?</a:t>
            </a:r>
            <a:endParaRPr/>
          </a:p>
        </p:txBody>
      </p:sp>
      <p:pic>
        <p:nvPicPr>
          <p:cNvPr id="259" name="Google Shape;2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850" y="1680263"/>
            <a:ext cx="1417974" cy="141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About 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idx="1" type="body"/>
          </p:nvPr>
        </p:nvSpPr>
        <p:spPr>
          <a:xfrm>
            <a:off x="311700" y="1416600"/>
            <a:ext cx="85206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Overexposed Data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Differential Privacy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Explicit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Centralized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5" name="Google Shape;265;p51"/>
          <p:cNvSpPr/>
          <p:nvPr/>
        </p:nvSpPr>
        <p:spPr>
          <a:xfrm>
            <a:off x="3210900" y="163205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idx="1" type="body"/>
          </p:nvPr>
        </p:nvSpPr>
        <p:spPr>
          <a:xfrm>
            <a:off x="311700" y="1416600"/>
            <a:ext cx="85206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Overexposed Data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Differential Privacy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Explicit Data</a:t>
            </a:r>
            <a:r>
              <a:rPr lang="es-419" sz="2400"/>
              <a:t>          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Cryptography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Centralized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3210900" y="163205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2"/>
          <p:cNvSpPr/>
          <p:nvPr/>
        </p:nvSpPr>
        <p:spPr>
          <a:xfrm>
            <a:off x="3210900" y="236980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>
            <p:ph idx="1" type="body"/>
          </p:nvPr>
        </p:nvSpPr>
        <p:spPr>
          <a:xfrm>
            <a:off x="311700" y="1416600"/>
            <a:ext cx="85206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Overexposed Data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Differential Privacy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Explicit Data          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Cryptography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Centralized Data             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Federated Learning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8" name="Google Shape;278;p53"/>
          <p:cNvSpPr/>
          <p:nvPr/>
        </p:nvSpPr>
        <p:spPr>
          <a:xfrm>
            <a:off x="3210900" y="163205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3"/>
          <p:cNvSpPr/>
          <p:nvPr/>
        </p:nvSpPr>
        <p:spPr>
          <a:xfrm>
            <a:off x="3210900" y="236980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3"/>
          <p:cNvSpPr/>
          <p:nvPr/>
        </p:nvSpPr>
        <p:spPr>
          <a:xfrm>
            <a:off x="3210900" y="3107550"/>
            <a:ext cx="332700" cy="1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Federated Learning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350" y="152400"/>
            <a:ext cx="42773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What is Federated Learning?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/>
          <p:nvPr>
            <p:ph idx="1" type="body"/>
          </p:nvPr>
        </p:nvSpPr>
        <p:spPr>
          <a:xfrm>
            <a:off x="311700" y="1256400"/>
            <a:ext cx="85206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Same algorithms </a:t>
            </a:r>
            <a:r>
              <a:rPr lang="es-419" sz="2400"/>
              <a:t>that</a:t>
            </a:r>
            <a:r>
              <a:rPr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centralized</a:t>
            </a:r>
            <a:r>
              <a:rPr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ML/DL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Multiple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local datasets</a:t>
            </a:r>
            <a:r>
              <a:rPr lang="es-419" sz="2400"/>
              <a:t> contained in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local nodes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NO exchange</a:t>
            </a:r>
            <a:r>
              <a:rPr lang="es-419" sz="2400"/>
              <a:t> of data samples, only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parameters</a:t>
            </a:r>
            <a:r>
              <a:rPr lang="es-419" sz="2400"/>
              <a:t>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Centralized Approach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/>
          <p:nvPr/>
        </p:nvSpPr>
        <p:spPr>
          <a:xfrm>
            <a:off x="514725" y="4853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9"/>
          <p:cNvSpPr/>
          <p:nvPr/>
        </p:nvSpPr>
        <p:spPr>
          <a:xfrm>
            <a:off x="1465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9"/>
          <p:cNvSpPr/>
          <p:nvPr/>
        </p:nvSpPr>
        <p:spPr>
          <a:xfrm>
            <a:off x="6037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9"/>
          <p:cNvSpPr/>
          <p:nvPr/>
        </p:nvSpPr>
        <p:spPr>
          <a:xfrm>
            <a:off x="5123203" y="915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9"/>
          <p:cNvSpPr/>
          <p:nvPr/>
        </p:nvSpPr>
        <p:spPr>
          <a:xfrm>
            <a:off x="4666003" y="2744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9"/>
          <p:cNvSpPr/>
          <p:nvPr/>
        </p:nvSpPr>
        <p:spPr>
          <a:xfrm>
            <a:off x="2380003" y="29731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9"/>
          <p:cNvSpPr/>
          <p:nvPr/>
        </p:nvSpPr>
        <p:spPr>
          <a:xfrm>
            <a:off x="1322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9"/>
          <p:cNvSpPr/>
          <p:nvPr/>
        </p:nvSpPr>
        <p:spPr>
          <a:xfrm>
            <a:off x="4979638" y="827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9"/>
          <p:cNvSpPr/>
          <p:nvPr/>
        </p:nvSpPr>
        <p:spPr>
          <a:xfrm>
            <a:off x="5894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9"/>
          <p:cNvSpPr/>
          <p:nvPr/>
        </p:nvSpPr>
        <p:spPr>
          <a:xfrm>
            <a:off x="4522438" y="2656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9"/>
          <p:cNvSpPr/>
          <p:nvPr/>
        </p:nvSpPr>
        <p:spPr>
          <a:xfrm>
            <a:off x="2236438" y="28848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59"/>
          <p:cNvCxnSpPr>
            <a:stCxn id="316" idx="6"/>
          </p:cNvCxnSpPr>
          <p:nvPr/>
        </p:nvCxnSpPr>
        <p:spPr>
          <a:xfrm>
            <a:off x="1766938" y="1645525"/>
            <a:ext cx="996300" cy="17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59"/>
          <p:cNvCxnSpPr>
            <a:stCxn id="317" idx="2"/>
          </p:cNvCxnSpPr>
          <p:nvPr/>
        </p:nvCxnSpPr>
        <p:spPr>
          <a:xfrm flipH="1">
            <a:off x="3439738" y="1035925"/>
            <a:ext cx="1539900" cy="422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59"/>
          <p:cNvCxnSpPr>
            <a:stCxn id="318" idx="2"/>
          </p:cNvCxnSpPr>
          <p:nvPr/>
        </p:nvCxnSpPr>
        <p:spPr>
          <a:xfrm rot="10800000">
            <a:off x="3569638" y="1644025"/>
            <a:ext cx="2324400" cy="1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59"/>
          <p:cNvCxnSpPr>
            <a:stCxn id="319" idx="1"/>
          </p:cNvCxnSpPr>
          <p:nvPr/>
        </p:nvCxnSpPr>
        <p:spPr>
          <a:xfrm rot="10800000">
            <a:off x="3449092" y="1838593"/>
            <a:ext cx="1138500" cy="87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59"/>
          <p:cNvCxnSpPr>
            <a:stCxn id="320" idx="7"/>
          </p:cNvCxnSpPr>
          <p:nvPr/>
        </p:nvCxnSpPr>
        <p:spPr>
          <a:xfrm flipH="1" rot="10800000">
            <a:off x="2616183" y="1912693"/>
            <a:ext cx="304500" cy="103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6" name="Google Shape;3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1422000"/>
            <a:ext cx="444900" cy="4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/>
          <p:nvPr/>
        </p:nvSpPr>
        <p:spPr>
          <a:xfrm>
            <a:off x="514725" y="4853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1465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6037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/>
          <p:nvPr/>
        </p:nvSpPr>
        <p:spPr>
          <a:xfrm>
            <a:off x="5123203" y="915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0"/>
          <p:cNvSpPr/>
          <p:nvPr/>
        </p:nvSpPr>
        <p:spPr>
          <a:xfrm>
            <a:off x="4666003" y="2744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0"/>
          <p:cNvSpPr/>
          <p:nvPr/>
        </p:nvSpPr>
        <p:spPr>
          <a:xfrm>
            <a:off x="2380003" y="29731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0"/>
          <p:cNvSpPr/>
          <p:nvPr/>
        </p:nvSpPr>
        <p:spPr>
          <a:xfrm>
            <a:off x="1322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60"/>
          <p:cNvSpPr/>
          <p:nvPr/>
        </p:nvSpPr>
        <p:spPr>
          <a:xfrm>
            <a:off x="4979638" y="827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0"/>
          <p:cNvSpPr/>
          <p:nvPr/>
        </p:nvSpPr>
        <p:spPr>
          <a:xfrm>
            <a:off x="5894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0"/>
          <p:cNvSpPr/>
          <p:nvPr/>
        </p:nvSpPr>
        <p:spPr>
          <a:xfrm>
            <a:off x="4522438" y="2656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0"/>
          <p:cNvSpPr/>
          <p:nvPr/>
        </p:nvSpPr>
        <p:spPr>
          <a:xfrm>
            <a:off x="2236438" y="28848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60"/>
          <p:cNvCxnSpPr>
            <a:stCxn id="337" idx="6"/>
          </p:cNvCxnSpPr>
          <p:nvPr/>
        </p:nvCxnSpPr>
        <p:spPr>
          <a:xfrm>
            <a:off x="1766938" y="1645525"/>
            <a:ext cx="996300" cy="17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60"/>
          <p:cNvCxnSpPr>
            <a:stCxn id="338" idx="2"/>
          </p:cNvCxnSpPr>
          <p:nvPr/>
        </p:nvCxnSpPr>
        <p:spPr>
          <a:xfrm flipH="1">
            <a:off x="3439738" y="1035925"/>
            <a:ext cx="1539900" cy="422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60"/>
          <p:cNvCxnSpPr>
            <a:stCxn id="339" idx="2"/>
          </p:cNvCxnSpPr>
          <p:nvPr/>
        </p:nvCxnSpPr>
        <p:spPr>
          <a:xfrm rot="10800000">
            <a:off x="3569638" y="1644025"/>
            <a:ext cx="2324400" cy="1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60"/>
          <p:cNvCxnSpPr>
            <a:stCxn id="340" idx="1"/>
          </p:cNvCxnSpPr>
          <p:nvPr/>
        </p:nvCxnSpPr>
        <p:spPr>
          <a:xfrm rot="10800000">
            <a:off x="3449092" y="1838593"/>
            <a:ext cx="1138500" cy="87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60"/>
          <p:cNvCxnSpPr>
            <a:stCxn id="341" idx="7"/>
          </p:cNvCxnSpPr>
          <p:nvPr/>
        </p:nvCxnSpPr>
        <p:spPr>
          <a:xfrm flipH="1" rot="10800000">
            <a:off x="2616183" y="1912693"/>
            <a:ext cx="304500" cy="103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7" name="Google Shape;3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1422000"/>
            <a:ext cx="444900" cy="4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0"/>
          <p:cNvSpPr txBox="1"/>
          <p:nvPr/>
        </p:nvSpPr>
        <p:spPr>
          <a:xfrm>
            <a:off x="2537775" y="2123125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x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3859500" y="1983325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x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3705950" y="7687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x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2988000" y="733400"/>
            <a:ext cx="2971200" cy="7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E9E9E"/>
                </a:solidFill>
              </a:rPr>
              <a:t>Lead Data Scientist @ Experimentality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68" name="Google Shape;168;p34"/>
          <p:cNvSpPr txBox="1"/>
          <p:nvPr>
            <p:ph type="title"/>
          </p:nvPr>
        </p:nvSpPr>
        <p:spPr>
          <a:xfrm>
            <a:off x="2988000" y="2031275"/>
            <a:ext cx="4987800" cy="7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E9E9E"/>
                </a:solidFill>
              </a:rPr>
              <a:t>MSc. (c.) in Software Engineering</a:t>
            </a:r>
            <a:r>
              <a:rPr lang="es-419">
                <a:solidFill>
                  <a:srgbClr val="9E9E9E"/>
                </a:solidFill>
              </a:rPr>
              <a:t> @ EAFIT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69" name="Google Shape;169;p34"/>
          <p:cNvSpPr txBox="1"/>
          <p:nvPr>
            <p:ph type="title"/>
          </p:nvPr>
        </p:nvSpPr>
        <p:spPr>
          <a:xfrm>
            <a:off x="2988000" y="3438700"/>
            <a:ext cx="4681800" cy="7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</a:rPr>
              <a:t>BSc. in Electronics Engineering @ UdeA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088" y="438150"/>
            <a:ext cx="1317642" cy="12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811" y="1970750"/>
            <a:ext cx="2032200" cy="82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050" y="2891312"/>
            <a:ext cx="1451724" cy="1796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/>
          <p:nvPr/>
        </p:nvSpPr>
        <p:spPr>
          <a:xfrm>
            <a:off x="514725" y="4853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1"/>
          <p:cNvSpPr/>
          <p:nvPr/>
        </p:nvSpPr>
        <p:spPr>
          <a:xfrm>
            <a:off x="1465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6037603" y="1525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1"/>
          <p:cNvSpPr/>
          <p:nvPr/>
        </p:nvSpPr>
        <p:spPr>
          <a:xfrm>
            <a:off x="5123203" y="915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1"/>
          <p:cNvSpPr/>
          <p:nvPr/>
        </p:nvSpPr>
        <p:spPr>
          <a:xfrm>
            <a:off x="4666003" y="2744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1"/>
          <p:cNvSpPr/>
          <p:nvPr/>
        </p:nvSpPr>
        <p:spPr>
          <a:xfrm>
            <a:off x="2380003" y="29731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/>
          <p:nvPr/>
        </p:nvSpPr>
        <p:spPr>
          <a:xfrm>
            <a:off x="1322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1"/>
          <p:cNvSpPr/>
          <p:nvPr/>
        </p:nvSpPr>
        <p:spPr>
          <a:xfrm>
            <a:off x="4979638" y="827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/>
          <p:nvPr/>
        </p:nvSpPr>
        <p:spPr>
          <a:xfrm>
            <a:off x="5894038" y="1437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1"/>
          <p:cNvSpPr/>
          <p:nvPr/>
        </p:nvSpPr>
        <p:spPr>
          <a:xfrm>
            <a:off x="4522438" y="2656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61"/>
          <p:cNvSpPr/>
          <p:nvPr/>
        </p:nvSpPr>
        <p:spPr>
          <a:xfrm>
            <a:off x="2236438" y="28848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61"/>
          <p:cNvCxnSpPr>
            <a:stCxn id="361" idx="6"/>
          </p:cNvCxnSpPr>
          <p:nvPr/>
        </p:nvCxnSpPr>
        <p:spPr>
          <a:xfrm>
            <a:off x="1766938" y="1645525"/>
            <a:ext cx="996300" cy="17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61"/>
          <p:cNvCxnSpPr>
            <a:stCxn id="362" idx="2"/>
          </p:cNvCxnSpPr>
          <p:nvPr/>
        </p:nvCxnSpPr>
        <p:spPr>
          <a:xfrm flipH="1">
            <a:off x="3439738" y="1035925"/>
            <a:ext cx="1539900" cy="422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61"/>
          <p:cNvCxnSpPr>
            <a:stCxn id="363" idx="2"/>
          </p:cNvCxnSpPr>
          <p:nvPr/>
        </p:nvCxnSpPr>
        <p:spPr>
          <a:xfrm rot="10800000">
            <a:off x="3569638" y="1644025"/>
            <a:ext cx="2324400" cy="1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61"/>
          <p:cNvCxnSpPr>
            <a:stCxn id="364" idx="1"/>
          </p:cNvCxnSpPr>
          <p:nvPr/>
        </p:nvCxnSpPr>
        <p:spPr>
          <a:xfrm rot="10800000">
            <a:off x="3449092" y="1838593"/>
            <a:ext cx="1138500" cy="87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61"/>
          <p:cNvCxnSpPr>
            <a:stCxn id="365" idx="7"/>
          </p:cNvCxnSpPr>
          <p:nvPr/>
        </p:nvCxnSpPr>
        <p:spPr>
          <a:xfrm flipH="1" rot="10800000">
            <a:off x="2616183" y="1912693"/>
            <a:ext cx="304500" cy="103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1" name="Google Shape;3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450" y="1308525"/>
            <a:ext cx="602073" cy="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Federated</a:t>
            </a:r>
            <a:r>
              <a:rPr lang="es-419"/>
              <a:t> Approach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/>
          <p:nvPr/>
        </p:nvSpPr>
        <p:spPr>
          <a:xfrm>
            <a:off x="514725" y="561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3"/>
          <p:cNvSpPr/>
          <p:nvPr/>
        </p:nvSpPr>
        <p:spPr>
          <a:xfrm>
            <a:off x="1465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3"/>
          <p:cNvSpPr/>
          <p:nvPr/>
        </p:nvSpPr>
        <p:spPr>
          <a:xfrm>
            <a:off x="6037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3"/>
          <p:cNvSpPr/>
          <p:nvPr/>
        </p:nvSpPr>
        <p:spPr>
          <a:xfrm>
            <a:off x="5123203" y="9919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3"/>
          <p:cNvSpPr/>
          <p:nvPr/>
        </p:nvSpPr>
        <p:spPr>
          <a:xfrm>
            <a:off x="4666003" y="2820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3"/>
          <p:cNvSpPr/>
          <p:nvPr/>
        </p:nvSpPr>
        <p:spPr>
          <a:xfrm>
            <a:off x="2380003" y="3049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3"/>
          <p:cNvSpPr/>
          <p:nvPr/>
        </p:nvSpPr>
        <p:spPr>
          <a:xfrm>
            <a:off x="1322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3"/>
          <p:cNvSpPr/>
          <p:nvPr/>
        </p:nvSpPr>
        <p:spPr>
          <a:xfrm>
            <a:off x="4979638" y="9036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3"/>
          <p:cNvSpPr/>
          <p:nvPr/>
        </p:nvSpPr>
        <p:spPr>
          <a:xfrm>
            <a:off x="5894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3"/>
          <p:cNvSpPr/>
          <p:nvPr/>
        </p:nvSpPr>
        <p:spPr>
          <a:xfrm>
            <a:off x="4522438" y="2732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3"/>
          <p:cNvSpPr/>
          <p:nvPr/>
        </p:nvSpPr>
        <p:spPr>
          <a:xfrm>
            <a:off x="2236438" y="2961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63"/>
          <p:cNvCxnSpPr>
            <a:stCxn id="387" idx="6"/>
            <a:endCxn id="388" idx="2"/>
          </p:cNvCxnSpPr>
          <p:nvPr/>
        </p:nvCxnSpPr>
        <p:spPr>
          <a:xfrm flipH="1" rot="10800000">
            <a:off x="1766938" y="1112125"/>
            <a:ext cx="3212700" cy="6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3" name="Google Shape;393;p63"/>
          <p:cNvCxnSpPr>
            <a:stCxn id="391" idx="7"/>
          </p:cNvCxnSpPr>
          <p:nvPr/>
        </p:nvCxnSpPr>
        <p:spPr>
          <a:xfrm flipH="1" rot="10800000">
            <a:off x="2616183" y="1264393"/>
            <a:ext cx="2515800" cy="175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4" name="Google Shape;394;p63"/>
          <p:cNvCxnSpPr>
            <a:stCxn id="387" idx="4"/>
            <a:endCxn id="391" idx="1"/>
          </p:cNvCxnSpPr>
          <p:nvPr/>
        </p:nvCxnSpPr>
        <p:spPr>
          <a:xfrm>
            <a:off x="1544488" y="1930225"/>
            <a:ext cx="757200" cy="109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5" name="Google Shape;395;p63"/>
          <p:cNvCxnSpPr>
            <a:stCxn id="390" idx="7"/>
            <a:endCxn id="389" idx="3"/>
          </p:cNvCxnSpPr>
          <p:nvPr/>
        </p:nvCxnSpPr>
        <p:spPr>
          <a:xfrm flipH="1" rot="10800000">
            <a:off x="4902183" y="1869193"/>
            <a:ext cx="10569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6" name="Google Shape;396;p63"/>
          <p:cNvCxnSpPr>
            <a:stCxn id="387" idx="5"/>
            <a:endCxn id="390" idx="1"/>
          </p:cNvCxnSpPr>
          <p:nvPr/>
        </p:nvCxnSpPr>
        <p:spPr>
          <a:xfrm>
            <a:off x="1701783" y="1869157"/>
            <a:ext cx="28857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7" name="Google Shape;397;p63"/>
          <p:cNvCxnSpPr>
            <a:stCxn id="388" idx="5"/>
            <a:endCxn id="389" idx="1"/>
          </p:cNvCxnSpPr>
          <p:nvPr/>
        </p:nvCxnSpPr>
        <p:spPr>
          <a:xfrm>
            <a:off x="5359383" y="1259557"/>
            <a:ext cx="599700" cy="31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98" name="Google Shape;398;p63"/>
          <p:cNvCxnSpPr>
            <a:stCxn id="391" idx="6"/>
            <a:endCxn id="390" idx="3"/>
          </p:cNvCxnSpPr>
          <p:nvPr/>
        </p:nvCxnSpPr>
        <p:spPr>
          <a:xfrm flipH="1" rot="10800000">
            <a:off x="2681338" y="3088225"/>
            <a:ext cx="1906200" cy="81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/>
          <p:nvPr/>
        </p:nvSpPr>
        <p:spPr>
          <a:xfrm>
            <a:off x="514725" y="561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4"/>
          <p:cNvSpPr/>
          <p:nvPr/>
        </p:nvSpPr>
        <p:spPr>
          <a:xfrm>
            <a:off x="6037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4"/>
          <p:cNvSpPr/>
          <p:nvPr/>
        </p:nvSpPr>
        <p:spPr>
          <a:xfrm>
            <a:off x="5123203" y="9919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4"/>
          <p:cNvSpPr/>
          <p:nvPr/>
        </p:nvSpPr>
        <p:spPr>
          <a:xfrm>
            <a:off x="4666003" y="2820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4"/>
          <p:cNvSpPr/>
          <p:nvPr/>
        </p:nvSpPr>
        <p:spPr>
          <a:xfrm>
            <a:off x="2380003" y="3049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4"/>
          <p:cNvSpPr/>
          <p:nvPr/>
        </p:nvSpPr>
        <p:spPr>
          <a:xfrm>
            <a:off x="4979638" y="9036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4"/>
          <p:cNvSpPr/>
          <p:nvPr/>
        </p:nvSpPr>
        <p:spPr>
          <a:xfrm>
            <a:off x="5894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4"/>
          <p:cNvSpPr/>
          <p:nvPr/>
        </p:nvSpPr>
        <p:spPr>
          <a:xfrm>
            <a:off x="4522438" y="2732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4"/>
          <p:cNvSpPr/>
          <p:nvPr/>
        </p:nvSpPr>
        <p:spPr>
          <a:xfrm>
            <a:off x="2236438" y="2961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64"/>
          <p:cNvCxnSpPr>
            <a:stCxn id="413" idx="6"/>
            <a:endCxn id="408" idx="2"/>
          </p:cNvCxnSpPr>
          <p:nvPr/>
        </p:nvCxnSpPr>
        <p:spPr>
          <a:xfrm flipH="1" rot="10800000">
            <a:off x="1766938" y="1112125"/>
            <a:ext cx="3212700" cy="6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4" name="Google Shape;414;p64"/>
          <p:cNvCxnSpPr>
            <a:stCxn id="411" idx="7"/>
          </p:cNvCxnSpPr>
          <p:nvPr/>
        </p:nvCxnSpPr>
        <p:spPr>
          <a:xfrm flipH="1" rot="10800000">
            <a:off x="2616183" y="1264393"/>
            <a:ext cx="2515800" cy="175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5" name="Google Shape;415;p64"/>
          <p:cNvCxnSpPr>
            <a:stCxn id="413" idx="4"/>
            <a:endCxn id="411" idx="1"/>
          </p:cNvCxnSpPr>
          <p:nvPr/>
        </p:nvCxnSpPr>
        <p:spPr>
          <a:xfrm>
            <a:off x="1544392" y="1930093"/>
            <a:ext cx="757200" cy="109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6" name="Google Shape;416;p64"/>
          <p:cNvCxnSpPr>
            <a:stCxn id="410" idx="7"/>
            <a:endCxn id="409" idx="3"/>
          </p:cNvCxnSpPr>
          <p:nvPr/>
        </p:nvCxnSpPr>
        <p:spPr>
          <a:xfrm flipH="1" rot="10800000">
            <a:off x="4902183" y="1869193"/>
            <a:ext cx="10569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7" name="Google Shape;417;p64"/>
          <p:cNvCxnSpPr>
            <a:stCxn id="413" idx="5"/>
            <a:endCxn id="410" idx="1"/>
          </p:cNvCxnSpPr>
          <p:nvPr/>
        </p:nvCxnSpPr>
        <p:spPr>
          <a:xfrm>
            <a:off x="1701892" y="1869193"/>
            <a:ext cx="28857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8" name="Google Shape;418;p64"/>
          <p:cNvCxnSpPr>
            <a:stCxn id="408" idx="5"/>
            <a:endCxn id="409" idx="1"/>
          </p:cNvCxnSpPr>
          <p:nvPr/>
        </p:nvCxnSpPr>
        <p:spPr>
          <a:xfrm>
            <a:off x="5359383" y="1259557"/>
            <a:ext cx="599700" cy="31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19" name="Google Shape;419;p64"/>
          <p:cNvCxnSpPr>
            <a:stCxn id="411" idx="6"/>
            <a:endCxn id="410" idx="3"/>
          </p:cNvCxnSpPr>
          <p:nvPr/>
        </p:nvCxnSpPr>
        <p:spPr>
          <a:xfrm flipH="1" rot="10800000">
            <a:off x="2681338" y="3088225"/>
            <a:ext cx="1906200" cy="81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450" y="1461575"/>
            <a:ext cx="388511" cy="4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4"/>
          <p:cNvSpPr txBox="1"/>
          <p:nvPr/>
        </p:nvSpPr>
        <p:spPr>
          <a:xfrm>
            <a:off x="2388850" y="17640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64"/>
          <p:cNvSpPr txBox="1"/>
          <p:nvPr/>
        </p:nvSpPr>
        <p:spPr>
          <a:xfrm>
            <a:off x="2766375" y="1019375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64"/>
          <p:cNvSpPr txBox="1"/>
          <p:nvPr/>
        </p:nvSpPr>
        <p:spPr>
          <a:xfrm>
            <a:off x="1354925" y="22938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/>
          <p:nvPr/>
        </p:nvSpPr>
        <p:spPr>
          <a:xfrm>
            <a:off x="514725" y="561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5"/>
          <p:cNvSpPr/>
          <p:nvPr/>
        </p:nvSpPr>
        <p:spPr>
          <a:xfrm>
            <a:off x="1465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5"/>
          <p:cNvSpPr/>
          <p:nvPr/>
        </p:nvSpPr>
        <p:spPr>
          <a:xfrm>
            <a:off x="6037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5"/>
          <p:cNvSpPr/>
          <p:nvPr/>
        </p:nvSpPr>
        <p:spPr>
          <a:xfrm>
            <a:off x="5123203" y="9919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5"/>
          <p:cNvSpPr/>
          <p:nvPr/>
        </p:nvSpPr>
        <p:spPr>
          <a:xfrm>
            <a:off x="2380003" y="3049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5"/>
          <p:cNvSpPr/>
          <p:nvPr/>
        </p:nvSpPr>
        <p:spPr>
          <a:xfrm>
            <a:off x="1322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5"/>
          <p:cNvSpPr/>
          <p:nvPr/>
        </p:nvSpPr>
        <p:spPr>
          <a:xfrm>
            <a:off x="4979638" y="9036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5"/>
          <p:cNvSpPr/>
          <p:nvPr/>
        </p:nvSpPr>
        <p:spPr>
          <a:xfrm>
            <a:off x="5894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5"/>
          <p:cNvSpPr/>
          <p:nvPr/>
        </p:nvSpPr>
        <p:spPr>
          <a:xfrm>
            <a:off x="2236438" y="2961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65"/>
          <p:cNvCxnSpPr>
            <a:stCxn id="433" idx="6"/>
            <a:endCxn id="434" idx="2"/>
          </p:cNvCxnSpPr>
          <p:nvPr/>
        </p:nvCxnSpPr>
        <p:spPr>
          <a:xfrm flipH="1" rot="10800000">
            <a:off x="1766938" y="1112125"/>
            <a:ext cx="3212700" cy="6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38" name="Google Shape;438;p65"/>
          <p:cNvCxnSpPr>
            <a:stCxn id="436" idx="7"/>
          </p:cNvCxnSpPr>
          <p:nvPr/>
        </p:nvCxnSpPr>
        <p:spPr>
          <a:xfrm flipH="1" rot="10800000">
            <a:off x="2616183" y="1264393"/>
            <a:ext cx="2515800" cy="175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39" name="Google Shape;439;p65"/>
          <p:cNvCxnSpPr>
            <a:stCxn id="433" idx="4"/>
            <a:endCxn id="436" idx="1"/>
          </p:cNvCxnSpPr>
          <p:nvPr/>
        </p:nvCxnSpPr>
        <p:spPr>
          <a:xfrm>
            <a:off x="1544488" y="1930225"/>
            <a:ext cx="757200" cy="109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40" name="Google Shape;440;p65"/>
          <p:cNvCxnSpPr>
            <a:stCxn id="441" idx="7"/>
            <a:endCxn id="435" idx="3"/>
          </p:cNvCxnSpPr>
          <p:nvPr/>
        </p:nvCxnSpPr>
        <p:spPr>
          <a:xfrm flipH="1" rot="10800000">
            <a:off x="4902292" y="1869157"/>
            <a:ext cx="10569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42" name="Google Shape;442;p65"/>
          <p:cNvCxnSpPr>
            <a:stCxn id="433" idx="5"/>
            <a:endCxn id="441" idx="1"/>
          </p:cNvCxnSpPr>
          <p:nvPr/>
        </p:nvCxnSpPr>
        <p:spPr>
          <a:xfrm>
            <a:off x="1701783" y="1869157"/>
            <a:ext cx="28857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43" name="Google Shape;443;p65"/>
          <p:cNvCxnSpPr>
            <a:stCxn id="434" idx="5"/>
            <a:endCxn id="435" idx="1"/>
          </p:cNvCxnSpPr>
          <p:nvPr/>
        </p:nvCxnSpPr>
        <p:spPr>
          <a:xfrm>
            <a:off x="5359383" y="1259557"/>
            <a:ext cx="599700" cy="31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44" name="Google Shape;444;p65"/>
          <p:cNvCxnSpPr>
            <a:stCxn id="436" idx="6"/>
            <a:endCxn id="441" idx="3"/>
          </p:cNvCxnSpPr>
          <p:nvPr/>
        </p:nvCxnSpPr>
        <p:spPr>
          <a:xfrm flipH="1" rot="10800000">
            <a:off x="2681338" y="3088225"/>
            <a:ext cx="1906200" cy="81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445" name="Google Shape;4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550" y="2752525"/>
            <a:ext cx="388511" cy="4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/>
          <p:nvPr/>
        </p:nvSpPr>
        <p:spPr>
          <a:xfrm>
            <a:off x="3407175" y="302210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7" name="Google Shape;447;p65"/>
          <p:cNvSpPr txBox="1"/>
          <p:nvPr/>
        </p:nvSpPr>
        <p:spPr>
          <a:xfrm>
            <a:off x="5195575" y="21925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65"/>
          <p:cNvSpPr txBox="1"/>
          <p:nvPr/>
        </p:nvSpPr>
        <p:spPr>
          <a:xfrm>
            <a:off x="2769850" y="191645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/>
          <p:nvPr/>
        </p:nvSpPr>
        <p:spPr>
          <a:xfrm>
            <a:off x="514725" y="561584"/>
            <a:ext cx="8171736" cy="3892835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6"/>
          <p:cNvSpPr/>
          <p:nvPr/>
        </p:nvSpPr>
        <p:spPr>
          <a:xfrm>
            <a:off x="1465603" y="16015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6"/>
          <p:cNvSpPr/>
          <p:nvPr/>
        </p:nvSpPr>
        <p:spPr>
          <a:xfrm>
            <a:off x="5123203" y="9919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6"/>
          <p:cNvSpPr/>
          <p:nvPr/>
        </p:nvSpPr>
        <p:spPr>
          <a:xfrm>
            <a:off x="4666003" y="28207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6"/>
          <p:cNvSpPr/>
          <p:nvPr/>
        </p:nvSpPr>
        <p:spPr>
          <a:xfrm>
            <a:off x="2380003" y="3049329"/>
            <a:ext cx="157771" cy="240405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6"/>
          <p:cNvSpPr/>
          <p:nvPr/>
        </p:nvSpPr>
        <p:spPr>
          <a:xfrm>
            <a:off x="1322038" y="15132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6"/>
          <p:cNvSpPr/>
          <p:nvPr/>
        </p:nvSpPr>
        <p:spPr>
          <a:xfrm>
            <a:off x="4979638" y="9036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6"/>
          <p:cNvSpPr/>
          <p:nvPr/>
        </p:nvSpPr>
        <p:spPr>
          <a:xfrm>
            <a:off x="4522438" y="27324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6"/>
          <p:cNvSpPr/>
          <p:nvPr/>
        </p:nvSpPr>
        <p:spPr>
          <a:xfrm>
            <a:off x="2236438" y="2961025"/>
            <a:ext cx="444900" cy="41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66"/>
          <p:cNvCxnSpPr>
            <a:stCxn id="458" idx="6"/>
            <a:endCxn id="459" idx="2"/>
          </p:cNvCxnSpPr>
          <p:nvPr/>
        </p:nvCxnSpPr>
        <p:spPr>
          <a:xfrm flipH="1" rot="10800000">
            <a:off x="1766938" y="1112125"/>
            <a:ext cx="3212700" cy="6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3" name="Google Shape;463;p66"/>
          <p:cNvCxnSpPr>
            <a:stCxn id="461" idx="7"/>
          </p:cNvCxnSpPr>
          <p:nvPr/>
        </p:nvCxnSpPr>
        <p:spPr>
          <a:xfrm flipH="1" rot="10800000">
            <a:off x="2616183" y="1264393"/>
            <a:ext cx="2515800" cy="175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4" name="Google Shape;464;p66"/>
          <p:cNvCxnSpPr>
            <a:stCxn id="458" idx="4"/>
            <a:endCxn id="461" idx="1"/>
          </p:cNvCxnSpPr>
          <p:nvPr/>
        </p:nvCxnSpPr>
        <p:spPr>
          <a:xfrm>
            <a:off x="1544488" y="1930225"/>
            <a:ext cx="757200" cy="109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5" name="Google Shape;465;p66"/>
          <p:cNvCxnSpPr>
            <a:stCxn id="460" idx="7"/>
            <a:endCxn id="466" idx="3"/>
          </p:cNvCxnSpPr>
          <p:nvPr/>
        </p:nvCxnSpPr>
        <p:spPr>
          <a:xfrm flipH="1" rot="10800000">
            <a:off x="4902183" y="1869193"/>
            <a:ext cx="10569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7" name="Google Shape;467;p66"/>
          <p:cNvCxnSpPr>
            <a:stCxn id="458" idx="5"/>
            <a:endCxn id="460" idx="1"/>
          </p:cNvCxnSpPr>
          <p:nvPr/>
        </p:nvCxnSpPr>
        <p:spPr>
          <a:xfrm>
            <a:off x="1701783" y="1869157"/>
            <a:ext cx="2885700" cy="924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8" name="Google Shape;468;p66"/>
          <p:cNvCxnSpPr>
            <a:stCxn id="459" idx="5"/>
            <a:endCxn id="466" idx="1"/>
          </p:cNvCxnSpPr>
          <p:nvPr/>
        </p:nvCxnSpPr>
        <p:spPr>
          <a:xfrm>
            <a:off x="5359383" y="1259557"/>
            <a:ext cx="599700" cy="31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69" name="Google Shape;469;p66"/>
          <p:cNvCxnSpPr>
            <a:stCxn id="461" idx="6"/>
            <a:endCxn id="460" idx="3"/>
          </p:cNvCxnSpPr>
          <p:nvPr/>
        </p:nvCxnSpPr>
        <p:spPr>
          <a:xfrm flipH="1" rot="10800000">
            <a:off x="2681338" y="3088225"/>
            <a:ext cx="1906200" cy="81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stealth"/>
            <a:tailEnd len="med" w="med" type="triangle"/>
          </a:ln>
        </p:spPr>
      </p:cxnSp>
      <p:pic>
        <p:nvPicPr>
          <p:cNvPr id="470" name="Google Shape;4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200" y="1513225"/>
            <a:ext cx="388511" cy="4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6"/>
          <p:cNvSpPr txBox="1"/>
          <p:nvPr/>
        </p:nvSpPr>
        <p:spPr>
          <a:xfrm>
            <a:off x="5283175" y="2050225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2" name="Google Shape;472;p66"/>
          <p:cNvSpPr txBox="1"/>
          <p:nvPr/>
        </p:nvSpPr>
        <p:spPr>
          <a:xfrm>
            <a:off x="5346475" y="1037700"/>
            <a:ext cx="774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Θ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/>
        </p:nvSpPr>
        <p:spPr>
          <a:xfrm>
            <a:off x="147875" y="1677000"/>
            <a:ext cx="30315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Centralized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(Un)even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8" name="Google Shape;478;p67"/>
          <p:cNvSpPr txBox="1"/>
          <p:nvPr/>
        </p:nvSpPr>
        <p:spPr>
          <a:xfrm>
            <a:off x="-132650" y="911650"/>
            <a:ext cx="3625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Federated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79" name="Google Shape;479;p67"/>
          <p:cNvSpPr txBox="1"/>
          <p:nvPr/>
        </p:nvSpPr>
        <p:spPr>
          <a:xfrm>
            <a:off x="2982275" y="1677000"/>
            <a:ext cx="27741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Centralized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i.i.d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0" name="Google Shape;480;p67"/>
          <p:cNvSpPr txBox="1"/>
          <p:nvPr/>
        </p:nvSpPr>
        <p:spPr>
          <a:xfrm>
            <a:off x="2724850" y="911650"/>
            <a:ext cx="3625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Distributed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1" name="Google Shape;481;p67"/>
          <p:cNvSpPr txBox="1"/>
          <p:nvPr/>
        </p:nvSpPr>
        <p:spPr>
          <a:xfrm>
            <a:off x="5829000" y="1677000"/>
            <a:ext cx="31794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Centralized</a:t>
            </a: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ownership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(un)even data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 Light"/>
              <a:buChar char="-"/>
            </a:pPr>
            <a:r>
              <a:rPr lang="es-419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Function anonymously computed among nodes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2" name="Google Shape;482;p67"/>
          <p:cNvSpPr txBox="1"/>
          <p:nvPr/>
        </p:nvSpPr>
        <p:spPr>
          <a:xfrm>
            <a:off x="5468050" y="911650"/>
            <a:ext cx="3625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Multi-Party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Securing </a:t>
            </a:r>
            <a:r>
              <a:rPr lang="es-419"/>
              <a:t>Federated Learning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>
            <p:ph idx="1" type="body"/>
          </p:nvPr>
        </p:nvSpPr>
        <p:spPr>
          <a:xfrm>
            <a:off x="311700" y="401925"/>
            <a:ext cx="8520600" cy="45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Trusted Aggregators:</a:t>
            </a:r>
            <a:r>
              <a:rPr lang="es-419" sz="2400"/>
              <a:t> neutral 3rd-party machines. Don’t look at the gradients when performing aggregations.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Additive Secret Sharing:</a:t>
            </a:r>
            <a:r>
              <a:rPr lang="es-419" sz="2400"/>
              <a:t> crypto technique that allows multiple individuals to perform joint aggregation without crossing info.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Fixed Precision Encoding:</a:t>
            </a:r>
            <a:r>
              <a:rPr lang="es-419" sz="2400"/>
              <a:t> base codification to handle floating-point arithmetic aggregation.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Federated Learning In Real Life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About this topic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idx="1" type="body"/>
          </p:nvPr>
        </p:nvSpPr>
        <p:spPr>
          <a:xfrm>
            <a:off x="1902150" y="3214725"/>
            <a:ext cx="5339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Mobile keyboard auto-completion (</a:t>
            </a:r>
            <a:r>
              <a:rPr i="1" lang="es-419" sz="2400"/>
              <a:t>Google</a:t>
            </a:r>
            <a:r>
              <a:rPr lang="es-419" sz="2400"/>
              <a:t>)</a:t>
            </a:r>
            <a:endParaRPr sz="2400"/>
          </a:p>
        </p:txBody>
      </p:sp>
      <p:pic>
        <p:nvPicPr>
          <p:cNvPr id="503" name="Google Shape;5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888" y="518275"/>
            <a:ext cx="3472224" cy="262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/>
          <p:nvPr>
            <p:ph idx="1" type="body"/>
          </p:nvPr>
        </p:nvSpPr>
        <p:spPr>
          <a:xfrm>
            <a:off x="1385100" y="3262125"/>
            <a:ext cx="63738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Graph-theoretic analysis of opinion dynamics (</a:t>
            </a:r>
            <a:r>
              <a:rPr i="1" lang="es-419" sz="2400"/>
              <a:t>MIT</a:t>
            </a:r>
            <a:r>
              <a:rPr lang="es-419" sz="2400"/>
              <a:t>)</a:t>
            </a:r>
            <a:endParaRPr sz="2400"/>
          </a:p>
        </p:txBody>
      </p:sp>
      <p:pic>
        <p:nvPicPr>
          <p:cNvPr id="509" name="Google Shape;5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113" y="566550"/>
            <a:ext cx="27717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3"/>
          <p:cNvSpPr txBox="1"/>
          <p:nvPr>
            <p:ph idx="1" type="body"/>
          </p:nvPr>
        </p:nvSpPr>
        <p:spPr>
          <a:xfrm>
            <a:off x="2574150" y="3227175"/>
            <a:ext cx="39957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On-device smart reply (</a:t>
            </a:r>
            <a:r>
              <a:rPr i="1" lang="es-419" sz="2400"/>
              <a:t>Google</a:t>
            </a:r>
            <a:r>
              <a:rPr lang="es-419" sz="2400"/>
              <a:t>)</a:t>
            </a:r>
            <a:endParaRPr sz="2400"/>
          </a:p>
        </p:txBody>
      </p:sp>
      <p:pic>
        <p:nvPicPr>
          <p:cNvPr id="515" name="Google Shape;5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026900"/>
            <a:ext cx="38100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FL in Python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413" y="2030075"/>
            <a:ext cx="4720375" cy="2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500" y="304800"/>
            <a:ext cx="3329911" cy="21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12" y="454925"/>
            <a:ext cx="1907013" cy="190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TensorFlow Federated</a:t>
            </a:r>
            <a:endParaRPr/>
          </a:p>
        </p:txBody>
      </p:sp>
      <p:sp>
        <p:nvSpPr>
          <p:cNvPr id="533" name="Google Shape;533;p76"/>
          <p:cNvSpPr txBox="1"/>
          <p:nvPr>
            <p:ph idx="1" type="body"/>
          </p:nvPr>
        </p:nvSpPr>
        <p:spPr>
          <a:xfrm>
            <a:off x="311700" y="1190575"/>
            <a:ext cx="42603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TensorFlow</a:t>
            </a:r>
            <a:r>
              <a:rPr lang="es-419" sz="2400"/>
              <a:t> as back-end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High-level:</a:t>
            </a:r>
            <a:r>
              <a:rPr lang="es-419" sz="2400"/>
              <a:t> models, builders, datasets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Low-level:</a:t>
            </a:r>
            <a:r>
              <a:rPr lang="es-419" sz="2400"/>
              <a:t> Federated Core API (types, language extension)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Distributed graphs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Supports </a:t>
            </a:r>
            <a:r>
              <a:rPr i="1" lang="es-419" sz="2400"/>
              <a:t>eager</a:t>
            </a:r>
            <a:r>
              <a:rPr lang="es-419" sz="2400"/>
              <a:t> - </a:t>
            </a:r>
            <a:r>
              <a:rPr i="1" lang="es-419" sz="2400"/>
              <a:t>n.e.</a:t>
            </a:r>
            <a:r>
              <a:rPr lang="es-419" sz="2400"/>
              <a:t> mode</a:t>
            </a:r>
            <a:endParaRPr sz="2400"/>
          </a:p>
        </p:txBody>
      </p:sp>
      <p:pic>
        <p:nvPicPr>
          <p:cNvPr id="534" name="Google Shape;5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887" y="1618238"/>
            <a:ext cx="1907013" cy="190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FATE</a:t>
            </a:r>
            <a:endParaRPr/>
          </a:p>
        </p:txBody>
      </p:sp>
      <p:sp>
        <p:nvSpPr>
          <p:cNvPr id="540" name="Google Shape;540;p77"/>
          <p:cNvSpPr txBox="1"/>
          <p:nvPr>
            <p:ph idx="1" type="body"/>
          </p:nvPr>
        </p:nvSpPr>
        <p:spPr>
          <a:xfrm>
            <a:off x="4572000" y="1017725"/>
            <a:ext cx="42603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Webank’s internal dev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High-level</a:t>
            </a:r>
            <a:r>
              <a:rPr lang="es-419" sz="2400"/>
              <a:t>, pre-defined functionalities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Stand-alone</a:t>
            </a:r>
            <a:r>
              <a:rPr lang="es-419" sz="2400"/>
              <a:t> | </a:t>
            </a:r>
            <a:r>
              <a:rPr i="1" lang="es-419" sz="2400"/>
              <a:t>cluster</a:t>
            </a:r>
            <a:r>
              <a:rPr lang="es-419" sz="2400"/>
              <a:t> modes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Support for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HME</a:t>
            </a:r>
            <a:r>
              <a:rPr lang="es-419" sz="2400"/>
              <a:t> and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MPC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41" name="Google Shape;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00" y="1550600"/>
            <a:ext cx="3329911" cy="21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PySyft</a:t>
            </a:r>
            <a:endParaRPr/>
          </a:p>
        </p:txBody>
      </p:sp>
      <p:sp>
        <p:nvSpPr>
          <p:cNvPr id="547" name="Google Shape;547;p78"/>
          <p:cNvSpPr txBox="1"/>
          <p:nvPr>
            <p:ph idx="1" type="body"/>
          </p:nvPr>
        </p:nvSpPr>
        <p:spPr>
          <a:xfrm>
            <a:off x="311700" y="1190575"/>
            <a:ext cx="41616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TensorFlow </a:t>
            </a:r>
            <a:r>
              <a:rPr lang="es-419" sz="2400"/>
              <a:t>|</a:t>
            </a:r>
            <a:r>
              <a:rPr i="1" lang="es-419" sz="2400"/>
              <a:t> Keras </a:t>
            </a:r>
            <a:r>
              <a:rPr lang="es-419" sz="2400"/>
              <a:t>|</a:t>
            </a:r>
            <a:r>
              <a:rPr i="1" lang="es-419" sz="2400"/>
              <a:t> Pytorch</a:t>
            </a:r>
            <a:r>
              <a:rPr lang="es-419" sz="2400"/>
              <a:t> as available back-ends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Covers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remote</a:t>
            </a:r>
            <a:r>
              <a:rPr lang="es-419" sz="2400"/>
              <a:t>,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encrypted</a:t>
            </a:r>
            <a:r>
              <a:rPr lang="es-419" sz="2400"/>
              <a:t> computations and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DP</a:t>
            </a:r>
            <a:r>
              <a:rPr lang="es-419" sz="2400"/>
              <a:t>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Compatible with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PyGrid</a:t>
            </a:r>
            <a:r>
              <a:rPr lang="es-419" sz="2400"/>
              <a:t> (secure nodes)</a:t>
            </a:r>
            <a:endParaRPr sz="2400"/>
          </a:p>
        </p:txBody>
      </p:sp>
      <p:pic>
        <p:nvPicPr>
          <p:cNvPr id="548" name="Google Shape;5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938" y="1376950"/>
            <a:ext cx="4720375" cy="2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Demo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063" y="152400"/>
            <a:ext cx="40038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Why?</a:t>
            </a:r>
            <a:endParaRPr/>
          </a:p>
        </p:txBody>
      </p:sp>
      <p:sp>
        <p:nvSpPr>
          <p:cNvPr id="183" name="Google Shape;183;p36"/>
          <p:cNvSpPr txBox="1"/>
          <p:nvPr>
            <p:ph idx="1" type="body"/>
          </p:nvPr>
        </p:nvSpPr>
        <p:spPr>
          <a:xfrm>
            <a:off x="311700" y="1190575"/>
            <a:ext cx="8520600" cy="3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Ethical</a:t>
            </a:r>
            <a:r>
              <a:rPr b="1" i="1" lang="es-419" sz="2400"/>
              <a:t> </a:t>
            </a:r>
            <a:r>
              <a:rPr i="1" lang="es-419" sz="2400"/>
              <a:t>AI</a:t>
            </a:r>
            <a:r>
              <a:rPr lang="es-419" sz="2400"/>
              <a:t>: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privacy</a:t>
            </a:r>
            <a:r>
              <a:rPr b="1" lang="es-419" sz="2400"/>
              <a:t> </a:t>
            </a:r>
            <a:r>
              <a:rPr lang="es-419" sz="2400"/>
              <a:t>and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security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Trending topic in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ML/DL community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Increase in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laws</a:t>
            </a:r>
            <a:r>
              <a:rPr b="1" lang="es-419" sz="2400"/>
              <a:t> </a:t>
            </a:r>
            <a:r>
              <a:rPr lang="es-419" sz="2400"/>
              <a:t>and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policies</a:t>
            </a:r>
            <a:r>
              <a:rPr b="1" lang="es-419" sz="2400"/>
              <a:t> </a:t>
            </a:r>
            <a:r>
              <a:rPr lang="es-419" sz="2400"/>
              <a:t>for protection of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sensitive data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Privacy</a:t>
            </a:r>
            <a:r>
              <a:rPr b="1" lang="es-419" sz="2400"/>
              <a:t> </a:t>
            </a:r>
            <a:r>
              <a:rPr lang="es-419" sz="2400"/>
              <a:t>is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not limited</a:t>
            </a:r>
            <a:r>
              <a:rPr b="1" lang="es-419" sz="2400"/>
              <a:t> </a:t>
            </a:r>
            <a:r>
              <a:rPr lang="es-419" sz="2400"/>
              <a:t>to</a:t>
            </a:r>
            <a:r>
              <a:rPr b="1" lang="es-419" sz="2400"/>
              <a:t>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physical</a:t>
            </a:r>
            <a:r>
              <a:rPr b="1" lang="es-419" sz="2400"/>
              <a:t> </a:t>
            </a:r>
            <a:r>
              <a:rPr lang="es-419" sz="2400"/>
              <a:t>world!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Questions?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Thank You!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Collecting Sensitive Data</a:t>
            </a:r>
            <a:endParaRPr/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311700" y="1190575"/>
            <a:ext cx="4208700" cy="3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Terms &amp; Conditions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App/website permissions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Devices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Shared resources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Cloud storage</a:t>
            </a:r>
            <a:endParaRPr sz="2400"/>
          </a:p>
        </p:txBody>
      </p:sp>
      <p:pic>
        <p:nvPicPr>
          <p:cNvPr id="190" name="Google Shape;1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525" y="2267388"/>
            <a:ext cx="29527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Data Privacy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What is Data Privacy?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Strict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securing</a:t>
            </a:r>
            <a:r>
              <a:rPr lang="es-419" sz="2400"/>
              <a:t> of </a:t>
            </a:r>
            <a:r>
              <a:rPr b="1" lang="es-419" sz="2400">
                <a:latin typeface="Roboto Condensed"/>
                <a:ea typeface="Roboto Condensed"/>
                <a:cs typeface="Roboto Condensed"/>
                <a:sym typeface="Roboto Condensed"/>
              </a:rPr>
              <a:t>sensitive</a:t>
            </a:r>
            <a:r>
              <a:rPr lang="es-419" sz="2400"/>
              <a:t>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